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Arial" panose="020B0604020202020204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DM Sans" pitchFamily="2" charset="0"/>
      <p:regular r:id="rId20"/>
    </p:embeddedFont>
    <p:embeddedFont>
      <p:font typeface="DM Sans Bold" charset="0"/>
      <p:regular r:id="rId21"/>
    </p:embeddedFont>
    <p:embeddedFont>
      <p:font typeface="Now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ahmedelbermawy/" TargetMode="External"/><Relationship Id="rId3" Type="http://schemas.openxmlformats.org/officeDocument/2006/relationships/image" Target="../media/image11.svg"/><Relationship Id="rId7" Type="http://schemas.openxmlformats.org/officeDocument/2006/relationships/image" Target="../media/image29.jpeg"/><Relationship Id="rId12" Type="http://schemas.openxmlformats.org/officeDocument/2006/relationships/hyperlink" Target="https://www.linkedin.com/in/mario-farouk-0b99b3221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hyperlink" Target="https://www.linkedin.com/in/akmaleleraky/?utm_source=share&amp;utm_campaign=share_via&amp;utm_content=profile&amp;utm_medium=android_app" TargetMode="External"/><Relationship Id="rId5" Type="http://schemas.openxmlformats.org/officeDocument/2006/relationships/image" Target="../media/image4.png"/><Relationship Id="rId10" Type="http://schemas.openxmlformats.org/officeDocument/2006/relationships/hyperlink" Target="https://www.linkedin.com/in/mohamed-taher-b809a5150/" TargetMode="External"/><Relationship Id="rId4" Type="http://schemas.openxmlformats.org/officeDocument/2006/relationships/image" Target="../media/image28.jpeg"/><Relationship Id="rId9" Type="http://schemas.openxmlformats.org/officeDocument/2006/relationships/hyperlink" Target="https://www.linkedin.com/in/mohamed-roushdy-86a000202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jpeg"/><Relationship Id="rId5" Type="http://schemas.openxmlformats.org/officeDocument/2006/relationships/image" Target="../media/image9.png"/><Relationship Id="rId10" Type="http://schemas.openxmlformats.org/officeDocument/2006/relationships/image" Target="../media/image14.jpeg"/><Relationship Id="rId4" Type="http://schemas.openxmlformats.org/officeDocument/2006/relationships/image" Target="../media/image8.jpeg"/><Relationship Id="rId9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21.png"/><Relationship Id="rId7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472" cy="508135"/>
            </a:xfrm>
            <a:custGeom>
              <a:avLst/>
              <a:gdLst/>
              <a:ahLst/>
              <a:cxnLst/>
              <a:rect l="l" t="t" r="r" b="b"/>
              <a:pathLst>
                <a:path w="3149472" h="508135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208957" y="-101114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380940" y="649592"/>
            <a:ext cx="7516996" cy="8987817"/>
            <a:chOff x="0" y="0"/>
            <a:chExt cx="8603361" cy="10286746"/>
          </a:xfrm>
        </p:grpSpPr>
        <p:sp>
          <p:nvSpPr>
            <p:cNvPr id="7" name="Freeform 7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54654" r="-5465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573748" y="7036262"/>
            <a:ext cx="8500318" cy="464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27"/>
              </a:lnSpc>
              <a:spcBef>
                <a:spcPct val="0"/>
              </a:spcBef>
            </a:pPr>
            <a:r>
              <a:rPr lang="en-US" sz="3030">
                <a:solidFill>
                  <a:srgbClr val="56AEFF"/>
                </a:solidFill>
                <a:latin typeface="DM Sans"/>
              </a:rPr>
              <a:t>Track : </a:t>
            </a:r>
            <a:r>
              <a:rPr lang="en-US" sz="3030">
                <a:solidFill>
                  <a:srgbClr val="FFFBFB"/>
                </a:solidFill>
                <a:latin typeface="DM Sans"/>
              </a:rPr>
              <a:t>Business Intelligence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73748" y="3625154"/>
            <a:ext cx="10959085" cy="1734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68"/>
              </a:lnSpc>
            </a:pPr>
            <a:r>
              <a:rPr lang="en-US" sz="11306">
                <a:solidFill>
                  <a:srgbClr val="FFFBFB"/>
                </a:solidFill>
                <a:latin typeface="Now Bold"/>
              </a:rPr>
              <a:t>BANKING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372697" y="708701"/>
            <a:ext cx="2178769" cy="1479446"/>
            <a:chOff x="0" y="0"/>
            <a:chExt cx="2905025" cy="197259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02383" cy="1972595"/>
            </a:xfrm>
            <a:custGeom>
              <a:avLst/>
              <a:gdLst/>
              <a:ahLst/>
              <a:cxnLst/>
              <a:rect l="l" t="t" r="r" b="b"/>
              <a:pathLst>
                <a:path w="1202383" h="1972595">
                  <a:moveTo>
                    <a:pt x="0" y="0"/>
                  </a:moveTo>
                  <a:lnTo>
                    <a:pt x="1202383" y="0"/>
                  </a:lnTo>
                  <a:lnTo>
                    <a:pt x="1202383" y="1972595"/>
                  </a:lnTo>
                  <a:lnTo>
                    <a:pt x="0" y="19725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4342" r="-434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202383" y="885751"/>
              <a:ext cx="1702642" cy="7549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477"/>
                </a:lnSpc>
                <a:spcBef>
                  <a:spcPct val="0"/>
                </a:spcBef>
              </a:pPr>
              <a:r>
                <a:rPr lang="en-US" sz="1231" u="none" strike="noStrike">
                  <a:solidFill>
                    <a:srgbClr val="FFFBFB"/>
                  </a:solidFill>
                  <a:latin typeface="Now Bold"/>
                </a:rPr>
                <a:t>INFORMATION</a:t>
              </a:r>
            </a:p>
            <a:p>
              <a:pPr marL="0" lvl="0" indent="0" algn="l">
                <a:lnSpc>
                  <a:spcPts val="1477"/>
                </a:lnSpc>
                <a:spcBef>
                  <a:spcPct val="0"/>
                </a:spcBef>
              </a:pPr>
              <a:r>
                <a:rPr lang="en-US" sz="1231" u="none" strike="noStrike">
                  <a:solidFill>
                    <a:srgbClr val="FFFBFB"/>
                  </a:solidFill>
                  <a:latin typeface="Now Bold"/>
                </a:rPr>
                <a:t>TECHNOLOGY</a:t>
              </a:r>
            </a:p>
            <a:p>
              <a:pPr marL="0" lvl="0" indent="0" algn="l">
                <a:lnSpc>
                  <a:spcPts val="1477"/>
                </a:lnSpc>
                <a:spcBef>
                  <a:spcPct val="0"/>
                </a:spcBef>
              </a:pPr>
              <a:r>
                <a:rPr lang="en-US" sz="1231" u="none" strike="noStrike">
                  <a:solidFill>
                    <a:srgbClr val="FFFBFB"/>
                  </a:solidFill>
                  <a:latin typeface="Now Bold"/>
                </a:rPr>
                <a:t>INSTITUTE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573748" y="5337186"/>
            <a:ext cx="9659937" cy="1724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68"/>
              </a:lnSpc>
            </a:pPr>
            <a:r>
              <a:rPr lang="en-US" sz="11306">
                <a:solidFill>
                  <a:srgbClr val="56AEFF"/>
                </a:solidFill>
                <a:latin typeface="Now Bold"/>
              </a:rPr>
              <a:t>SYSTEM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8383900" y="708701"/>
            <a:ext cx="2471538" cy="1479446"/>
            <a:chOff x="0" y="0"/>
            <a:chExt cx="3295384" cy="1972595"/>
          </a:xfrm>
        </p:grpSpPr>
        <p:sp>
          <p:nvSpPr>
            <p:cNvPr id="16" name="Freeform 16"/>
            <p:cNvSpPr/>
            <p:nvPr/>
          </p:nvSpPr>
          <p:spPr>
            <a:xfrm>
              <a:off x="2357249" y="0"/>
              <a:ext cx="938135" cy="1972595"/>
            </a:xfrm>
            <a:custGeom>
              <a:avLst/>
              <a:gdLst/>
              <a:ahLst/>
              <a:cxnLst/>
              <a:rect l="l" t="t" r="r" b="b"/>
              <a:pathLst>
                <a:path w="938135" h="1972595">
                  <a:moveTo>
                    <a:pt x="0" y="0"/>
                  </a:moveTo>
                  <a:lnTo>
                    <a:pt x="938135" y="0"/>
                  </a:lnTo>
                  <a:lnTo>
                    <a:pt x="938135" y="1972595"/>
                  </a:lnTo>
                  <a:lnTo>
                    <a:pt x="0" y="19725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1758" b="-671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857176"/>
              <a:ext cx="2127082" cy="82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597"/>
                </a:lnSpc>
              </a:pPr>
              <a:r>
                <a:rPr lang="en-US" sz="1331">
                  <a:solidFill>
                    <a:srgbClr val="FFFBFB"/>
                  </a:solidFill>
                  <a:cs typeface="Arial Bold"/>
                </a:rPr>
                <a:t>وزارة الاتصـــــــــالات</a:t>
              </a:r>
            </a:p>
            <a:p>
              <a:pPr>
                <a:lnSpc>
                  <a:spcPts val="1597"/>
                </a:lnSpc>
              </a:pPr>
              <a:r>
                <a:rPr lang="en-US" sz="1331">
                  <a:solidFill>
                    <a:srgbClr val="FFFBFB"/>
                  </a:solidFill>
                  <a:cs typeface="Arial Bold"/>
                </a:rPr>
                <a:t>وتكنولوجيا المعلومات</a:t>
              </a:r>
            </a:p>
            <a:p>
              <a:pPr marL="0" lvl="0" indent="0" algn="l">
                <a:lnSpc>
                  <a:spcPts val="1597"/>
                </a:lnSpc>
                <a:spcBef>
                  <a:spcPct val="0"/>
                </a:spcBef>
              </a:pPr>
              <a:endParaRPr lang="en-US" sz="1331">
                <a:solidFill>
                  <a:srgbClr val="FFFBFB"/>
                </a:solidFill>
                <a:cs typeface="Arial Bold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1838" y="3736888"/>
            <a:ext cx="4267630" cy="2101220"/>
            <a:chOff x="0" y="0"/>
            <a:chExt cx="5690174" cy="280162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5690174" cy="2801627"/>
              <a:chOff x="0" y="0"/>
              <a:chExt cx="1267301" cy="623971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267301" cy="623971"/>
              </a:xfrm>
              <a:custGeom>
                <a:avLst/>
                <a:gdLst/>
                <a:ahLst/>
                <a:cxnLst/>
                <a:rect l="l" t="t" r="r" b="b"/>
                <a:pathLst>
                  <a:path w="1267301" h="623971">
                    <a:moveTo>
                      <a:pt x="82056" y="0"/>
                    </a:moveTo>
                    <a:lnTo>
                      <a:pt x="1185245" y="0"/>
                    </a:lnTo>
                    <a:cubicBezTo>
                      <a:pt x="1207007" y="0"/>
                      <a:pt x="1227879" y="8645"/>
                      <a:pt x="1243267" y="24034"/>
                    </a:cubicBezTo>
                    <a:cubicBezTo>
                      <a:pt x="1258656" y="39422"/>
                      <a:pt x="1267301" y="60294"/>
                      <a:pt x="1267301" y="82056"/>
                    </a:cubicBezTo>
                    <a:lnTo>
                      <a:pt x="1267301" y="541915"/>
                    </a:lnTo>
                    <a:cubicBezTo>
                      <a:pt x="1267301" y="587233"/>
                      <a:pt x="1230563" y="623971"/>
                      <a:pt x="1185245" y="623971"/>
                    </a:cubicBezTo>
                    <a:lnTo>
                      <a:pt x="82056" y="623971"/>
                    </a:lnTo>
                    <a:cubicBezTo>
                      <a:pt x="60294" y="623971"/>
                      <a:pt x="39422" y="615326"/>
                      <a:pt x="24034" y="599937"/>
                    </a:cubicBezTo>
                    <a:cubicBezTo>
                      <a:pt x="8645" y="584549"/>
                      <a:pt x="0" y="563678"/>
                      <a:pt x="0" y="541915"/>
                    </a:cubicBezTo>
                    <a:lnTo>
                      <a:pt x="0" y="82056"/>
                    </a:lnTo>
                    <a:cubicBezTo>
                      <a:pt x="0" y="36738"/>
                      <a:pt x="36738" y="0"/>
                      <a:pt x="8205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267301" cy="6620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05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107886" y="586462"/>
              <a:ext cx="5489815" cy="5854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738">
                  <a:solidFill>
                    <a:srgbClr val="000000"/>
                  </a:solidFill>
                  <a:latin typeface="DM Sans"/>
                </a:rPr>
                <a:t> SSRS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7886" y="1600843"/>
              <a:ext cx="5489815" cy="4461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38067" lvl="1" indent="-219034">
                <a:lnSpc>
                  <a:spcPts val="2800"/>
                </a:lnSpc>
                <a:buFont typeface="Arial"/>
                <a:buChar char="•"/>
              </a:pPr>
              <a:r>
                <a:rPr lang="en-US" sz="2029">
                  <a:solidFill>
                    <a:srgbClr val="000000"/>
                  </a:solidFill>
                  <a:latin typeface="DM Sans"/>
                </a:rPr>
                <a:t>SSRS produces reports .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5242015" y="675457"/>
            <a:ext cx="12519911" cy="8936087"/>
          </a:xfrm>
          <a:custGeom>
            <a:avLst/>
            <a:gdLst/>
            <a:ahLst/>
            <a:cxnLst/>
            <a:rect l="l" t="t" r="r" b="b"/>
            <a:pathLst>
              <a:path w="12519911" h="8936087">
                <a:moveTo>
                  <a:pt x="0" y="0"/>
                </a:moveTo>
                <a:lnTo>
                  <a:pt x="12519911" y="0"/>
                </a:lnTo>
                <a:lnTo>
                  <a:pt x="12519911" y="8936086"/>
                </a:lnTo>
                <a:lnTo>
                  <a:pt x="0" y="89360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1838" y="3736888"/>
            <a:ext cx="4267630" cy="2101220"/>
            <a:chOff x="0" y="0"/>
            <a:chExt cx="5690174" cy="280162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5690174" cy="2801627"/>
              <a:chOff x="0" y="0"/>
              <a:chExt cx="1267301" cy="623971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267301" cy="623971"/>
              </a:xfrm>
              <a:custGeom>
                <a:avLst/>
                <a:gdLst/>
                <a:ahLst/>
                <a:cxnLst/>
                <a:rect l="l" t="t" r="r" b="b"/>
                <a:pathLst>
                  <a:path w="1267301" h="623971">
                    <a:moveTo>
                      <a:pt x="82056" y="0"/>
                    </a:moveTo>
                    <a:lnTo>
                      <a:pt x="1185245" y="0"/>
                    </a:lnTo>
                    <a:cubicBezTo>
                      <a:pt x="1207007" y="0"/>
                      <a:pt x="1227879" y="8645"/>
                      <a:pt x="1243267" y="24034"/>
                    </a:cubicBezTo>
                    <a:cubicBezTo>
                      <a:pt x="1258656" y="39422"/>
                      <a:pt x="1267301" y="60294"/>
                      <a:pt x="1267301" y="82056"/>
                    </a:cubicBezTo>
                    <a:lnTo>
                      <a:pt x="1267301" y="541915"/>
                    </a:lnTo>
                    <a:cubicBezTo>
                      <a:pt x="1267301" y="587233"/>
                      <a:pt x="1230563" y="623971"/>
                      <a:pt x="1185245" y="623971"/>
                    </a:cubicBezTo>
                    <a:lnTo>
                      <a:pt x="82056" y="623971"/>
                    </a:lnTo>
                    <a:cubicBezTo>
                      <a:pt x="60294" y="623971"/>
                      <a:pt x="39422" y="615326"/>
                      <a:pt x="24034" y="599937"/>
                    </a:cubicBezTo>
                    <a:cubicBezTo>
                      <a:pt x="8645" y="584549"/>
                      <a:pt x="0" y="563678"/>
                      <a:pt x="0" y="541915"/>
                    </a:cubicBezTo>
                    <a:lnTo>
                      <a:pt x="0" y="82056"/>
                    </a:lnTo>
                    <a:cubicBezTo>
                      <a:pt x="0" y="36738"/>
                      <a:pt x="36738" y="0"/>
                      <a:pt x="8205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267301" cy="6620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05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107886" y="586462"/>
              <a:ext cx="5489815" cy="5854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738">
                  <a:solidFill>
                    <a:srgbClr val="000000"/>
                  </a:solidFill>
                  <a:latin typeface="DM Sans"/>
                </a:rPr>
                <a:t>OverView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7886" y="1600843"/>
              <a:ext cx="5489815" cy="4461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38067" lvl="1" indent="-219034">
                <a:lnSpc>
                  <a:spcPts val="2800"/>
                </a:lnSpc>
                <a:buFont typeface="Arial"/>
                <a:buChar char="•"/>
              </a:pPr>
              <a:r>
                <a:rPr lang="en-US" sz="2029">
                  <a:solidFill>
                    <a:srgbClr val="000000"/>
                  </a:solidFill>
                  <a:latin typeface="DM Sans"/>
                </a:rPr>
                <a:t>Visualize Using Power Bi Tool.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4964228" y="684899"/>
            <a:ext cx="12888320" cy="8917202"/>
          </a:xfrm>
          <a:custGeom>
            <a:avLst/>
            <a:gdLst/>
            <a:ahLst/>
            <a:cxnLst/>
            <a:rect l="l" t="t" r="r" b="b"/>
            <a:pathLst>
              <a:path w="12888320" h="8917202">
                <a:moveTo>
                  <a:pt x="0" y="0"/>
                </a:moveTo>
                <a:lnTo>
                  <a:pt x="12888320" y="0"/>
                </a:lnTo>
                <a:lnTo>
                  <a:pt x="12888320" y="8917202"/>
                </a:lnTo>
                <a:lnTo>
                  <a:pt x="0" y="89172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187" r="-129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085320" y="338305"/>
            <a:ext cx="4117361" cy="1665611"/>
            <a:chOff x="0" y="0"/>
            <a:chExt cx="5489815" cy="2220815"/>
          </a:xfrm>
        </p:grpSpPr>
        <p:grpSp>
          <p:nvGrpSpPr>
            <p:cNvPr id="3" name="Group 3"/>
            <p:cNvGrpSpPr/>
            <p:nvPr/>
          </p:nvGrpSpPr>
          <p:grpSpPr>
            <a:xfrm>
              <a:off x="70826" y="0"/>
              <a:ext cx="5332750" cy="2220815"/>
              <a:chOff x="0" y="0"/>
              <a:chExt cx="1187697" cy="49461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187697" cy="494614"/>
              </a:xfrm>
              <a:custGeom>
                <a:avLst/>
                <a:gdLst/>
                <a:ahLst/>
                <a:cxnLst/>
                <a:rect l="l" t="t" r="r" b="b"/>
                <a:pathLst>
                  <a:path w="1187697" h="494614">
                    <a:moveTo>
                      <a:pt x="98720" y="0"/>
                    </a:moveTo>
                    <a:lnTo>
                      <a:pt x="1088976" y="0"/>
                    </a:lnTo>
                    <a:cubicBezTo>
                      <a:pt x="1115159" y="0"/>
                      <a:pt x="1140268" y="10401"/>
                      <a:pt x="1158782" y="28914"/>
                    </a:cubicBezTo>
                    <a:cubicBezTo>
                      <a:pt x="1177296" y="47428"/>
                      <a:pt x="1187697" y="72538"/>
                      <a:pt x="1187697" y="98720"/>
                    </a:cubicBezTo>
                    <a:lnTo>
                      <a:pt x="1187697" y="395894"/>
                    </a:lnTo>
                    <a:cubicBezTo>
                      <a:pt x="1187697" y="422076"/>
                      <a:pt x="1177296" y="447186"/>
                      <a:pt x="1158782" y="465700"/>
                    </a:cubicBezTo>
                    <a:cubicBezTo>
                      <a:pt x="1140268" y="484213"/>
                      <a:pt x="1115159" y="494614"/>
                      <a:pt x="1088976" y="494614"/>
                    </a:cubicBezTo>
                    <a:lnTo>
                      <a:pt x="98720" y="494614"/>
                    </a:lnTo>
                    <a:cubicBezTo>
                      <a:pt x="72538" y="494614"/>
                      <a:pt x="47428" y="484213"/>
                      <a:pt x="28914" y="465700"/>
                    </a:cubicBezTo>
                    <a:cubicBezTo>
                      <a:pt x="10401" y="447186"/>
                      <a:pt x="0" y="422076"/>
                      <a:pt x="0" y="395894"/>
                    </a:cubicBezTo>
                    <a:lnTo>
                      <a:pt x="0" y="98720"/>
                    </a:lnTo>
                    <a:cubicBezTo>
                      <a:pt x="0" y="72538"/>
                      <a:pt x="10401" y="47428"/>
                      <a:pt x="28914" y="28914"/>
                    </a:cubicBezTo>
                    <a:cubicBezTo>
                      <a:pt x="47428" y="10401"/>
                      <a:pt x="72538" y="0"/>
                      <a:pt x="9872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187697" cy="532714"/>
              </a:xfrm>
              <a:prstGeom prst="rect">
                <a:avLst/>
              </a:prstGeom>
            </p:spPr>
            <p:txBody>
              <a:bodyPr lIns="45055" tIns="45055" rIns="45055" bIns="45055" rtlCol="0" anchor="ctr"/>
              <a:lstStyle/>
              <a:p>
                <a:pPr algn="ctr">
                  <a:lnSpc>
                    <a:spcPts val="2605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0" y="300686"/>
              <a:ext cx="5489815" cy="5854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738">
                  <a:solidFill>
                    <a:srgbClr val="000000"/>
                  </a:solidFill>
                  <a:latin typeface="DM Sans"/>
                </a:rPr>
                <a:t>OverView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315066"/>
              <a:ext cx="5489815" cy="4461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38067" lvl="1" indent="-219034">
                <a:lnSpc>
                  <a:spcPts val="2800"/>
                </a:lnSpc>
                <a:buFont typeface="Arial"/>
                <a:buChar char="•"/>
              </a:pPr>
              <a:r>
                <a:rPr lang="en-US" sz="2029">
                  <a:solidFill>
                    <a:srgbClr val="000000"/>
                  </a:solidFill>
                  <a:latin typeface="DM Sans"/>
                </a:rPr>
                <a:t>Visualize Using Tableau Tool.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806501" y="2371855"/>
            <a:ext cx="16674999" cy="7357407"/>
          </a:xfrm>
          <a:custGeom>
            <a:avLst/>
            <a:gdLst/>
            <a:ahLst/>
            <a:cxnLst/>
            <a:rect l="l" t="t" r="r" b="b"/>
            <a:pathLst>
              <a:path w="16674999" h="7357407">
                <a:moveTo>
                  <a:pt x="0" y="0"/>
                </a:moveTo>
                <a:lnTo>
                  <a:pt x="16674998" y="0"/>
                </a:lnTo>
                <a:lnTo>
                  <a:pt x="16674998" y="7357408"/>
                </a:lnTo>
                <a:lnTo>
                  <a:pt x="0" y="73574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246" b="-835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83520" y="159091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637321" y="2636321"/>
            <a:ext cx="7650679" cy="7650679"/>
            <a:chOff x="0" y="0"/>
            <a:chExt cx="3331210" cy="3331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31210" cy="3331210"/>
            </a:xfrm>
            <a:custGeom>
              <a:avLst/>
              <a:gdLst/>
              <a:ahLst/>
              <a:cxnLst/>
              <a:rect l="l" t="t" r="r" b="b"/>
              <a:pathLst>
                <a:path w="333121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25000" r="-2500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2012316" y="980182"/>
            <a:ext cx="2178769" cy="1479446"/>
            <a:chOff x="0" y="0"/>
            <a:chExt cx="2905025" cy="197259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2383" cy="1972595"/>
            </a:xfrm>
            <a:custGeom>
              <a:avLst/>
              <a:gdLst/>
              <a:ahLst/>
              <a:cxnLst/>
              <a:rect l="l" t="t" r="r" b="b"/>
              <a:pathLst>
                <a:path w="1202383" h="1972595">
                  <a:moveTo>
                    <a:pt x="0" y="0"/>
                  </a:moveTo>
                  <a:lnTo>
                    <a:pt x="1202383" y="0"/>
                  </a:lnTo>
                  <a:lnTo>
                    <a:pt x="1202383" y="1972595"/>
                  </a:lnTo>
                  <a:lnTo>
                    <a:pt x="0" y="19725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4342" r="-434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202383" y="885751"/>
              <a:ext cx="1702642" cy="7549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477"/>
                </a:lnSpc>
                <a:spcBef>
                  <a:spcPct val="0"/>
                </a:spcBef>
              </a:pPr>
              <a:r>
                <a:rPr lang="en-US" sz="1231" u="none" strike="noStrike">
                  <a:solidFill>
                    <a:srgbClr val="FFFBFB"/>
                  </a:solidFill>
                  <a:latin typeface="Now Bold"/>
                </a:rPr>
                <a:t>INFORMATION</a:t>
              </a:r>
            </a:p>
            <a:p>
              <a:pPr marL="0" lvl="0" indent="0" algn="l">
                <a:lnSpc>
                  <a:spcPts val="1477"/>
                </a:lnSpc>
                <a:spcBef>
                  <a:spcPct val="0"/>
                </a:spcBef>
              </a:pPr>
              <a:r>
                <a:rPr lang="en-US" sz="1231" u="none" strike="noStrike">
                  <a:solidFill>
                    <a:srgbClr val="FFFBFB"/>
                  </a:solidFill>
                  <a:latin typeface="Now Bold"/>
                </a:rPr>
                <a:t>TECHNOLOGY</a:t>
              </a:r>
            </a:p>
            <a:p>
              <a:pPr marL="0" lvl="0" indent="0" algn="l">
                <a:lnSpc>
                  <a:spcPts val="1477"/>
                </a:lnSpc>
                <a:spcBef>
                  <a:spcPct val="0"/>
                </a:spcBef>
              </a:pPr>
              <a:r>
                <a:rPr lang="en-US" sz="1231" u="none" strike="noStrike">
                  <a:solidFill>
                    <a:srgbClr val="FFFBFB"/>
                  </a:solidFill>
                  <a:latin typeface="Now Bold"/>
                </a:rPr>
                <a:t>INSTITUTE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637321" y="1028700"/>
            <a:ext cx="2471538" cy="1479446"/>
            <a:chOff x="0" y="0"/>
            <a:chExt cx="3295384" cy="1972595"/>
          </a:xfrm>
        </p:grpSpPr>
        <p:sp>
          <p:nvSpPr>
            <p:cNvPr id="10" name="Freeform 10"/>
            <p:cNvSpPr/>
            <p:nvPr/>
          </p:nvSpPr>
          <p:spPr>
            <a:xfrm>
              <a:off x="2357249" y="0"/>
              <a:ext cx="938135" cy="1972595"/>
            </a:xfrm>
            <a:custGeom>
              <a:avLst/>
              <a:gdLst/>
              <a:ahLst/>
              <a:cxnLst/>
              <a:rect l="l" t="t" r="r" b="b"/>
              <a:pathLst>
                <a:path w="938135" h="1972595">
                  <a:moveTo>
                    <a:pt x="0" y="0"/>
                  </a:moveTo>
                  <a:lnTo>
                    <a:pt x="938135" y="0"/>
                  </a:lnTo>
                  <a:lnTo>
                    <a:pt x="938135" y="1972595"/>
                  </a:lnTo>
                  <a:lnTo>
                    <a:pt x="0" y="19725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1758" b="-671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857176"/>
              <a:ext cx="2127082" cy="82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597"/>
                </a:lnSpc>
              </a:pPr>
              <a:r>
                <a:rPr lang="en-US" sz="1331">
                  <a:solidFill>
                    <a:srgbClr val="FFFBFB"/>
                  </a:solidFill>
                  <a:cs typeface="Arial Bold"/>
                </a:rPr>
                <a:t>وزارة الاتصـــــــــالات</a:t>
              </a:r>
            </a:p>
            <a:p>
              <a:pPr>
                <a:lnSpc>
                  <a:spcPts val="1597"/>
                </a:lnSpc>
              </a:pPr>
              <a:r>
                <a:rPr lang="en-US" sz="1331">
                  <a:solidFill>
                    <a:srgbClr val="FFFBFB"/>
                  </a:solidFill>
                  <a:cs typeface="Arial Bold"/>
                </a:rPr>
                <a:t>وتكنولوجيا المعلومات</a:t>
              </a:r>
            </a:p>
            <a:p>
              <a:pPr marL="0" lvl="0" indent="0" algn="l">
                <a:lnSpc>
                  <a:spcPts val="1597"/>
                </a:lnSpc>
                <a:spcBef>
                  <a:spcPct val="0"/>
                </a:spcBef>
              </a:pPr>
              <a:endParaRPr lang="en-US" sz="1331">
                <a:solidFill>
                  <a:srgbClr val="FFFBFB"/>
                </a:solidFill>
                <a:cs typeface="Arial Bold"/>
              </a:endParaRPr>
            </a:p>
          </p:txBody>
        </p:sp>
      </p:grpSp>
      <p:sp>
        <p:nvSpPr>
          <p:cNvPr id="12" name="Freeform 12"/>
          <p:cNvSpPr/>
          <p:nvPr/>
        </p:nvSpPr>
        <p:spPr>
          <a:xfrm>
            <a:off x="2255514" y="7017997"/>
            <a:ext cx="491183" cy="500836"/>
          </a:xfrm>
          <a:custGeom>
            <a:avLst/>
            <a:gdLst/>
            <a:ahLst/>
            <a:cxnLst/>
            <a:rect l="l" t="t" r="r" b="b"/>
            <a:pathLst>
              <a:path w="491183" h="500836">
                <a:moveTo>
                  <a:pt x="0" y="0"/>
                </a:moveTo>
                <a:lnTo>
                  <a:pt x="491183" y="0"/>
                </a:lnTo>
                <a:lnTo>
                  <a:pt x="491183" y="500836"/>
                </a:lnTo>
                <a:lnTo>
                  <a:pt x="0" y="5008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454" t="-24510" r="-24429" b="-224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2255514" y="5528126"/>
            <a:ext cx="9364819" cy="617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99"/>
              </a:lnSpc>
              <a:spcBef>
                <a:spcPct val="0"/>
              </a:spcBef>
            </a:pPr>
            <a:r>
              <a:rPr lang="en-US" sz="3695">
                <a:solidFill>
                  <a:srgbClr val="4BD1FB"/>
                </a:solidFill>
                <a:latin typeface="DM Sans Bold"/>
              </a:rPr>
              <a:t>Connect with us.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255514" y="2773954"/>
            <a:ext cx="10434893" cy="2623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543"/>
              </a:lnSpc>
            </a:pPr>
            <a:r>
              <a:rPr lang="en-US" sz="7530" spc="459">
                <a:solidFill>
                  <a:srgbClr val="FFFFFF"/>
                </a:solidFill>
                <a:latin typeface="Now Bold"/>
              </a:rPr>
              <a:t>Thank's For Watching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973056" y="6443729"/>
            <a:ext cx="4499904" cy="36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55"/>
              </a:lnSpc>
              <a:spcBef>
                <a:spcPct val="0"/>
              </a:spcBef>
            </a:pPr>
            <a:r>
              <a:rPr lang="en-US" sz="2379" spc="118" dirty="0">
                <a:solidFill>
                  <a:schemeClr val="bg1"/>
                </a:solidFill>
                <a:latin typeface="DM Sans"/>
              </a:rPr>
              <a:t>A</a:t>
            </a:r>
            <a:r>
              <a:rPr lang="en-US" sz="2379" spc="118" dirty="0">
                <a:solidFill>
                  <a:schemeClr val="bg1"/>
                </a:solidFill>
                <a:latin typeface="DM Sans"/>
                <a:hlinkClick r:id="rId8" tooltip="https://www.linkedin.com/in/ahmedelbermawy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hmed </a:t>
            </a:r>
            <a:r>
              <a:rPr lang="en-US" sz="2379" spc="118" dirty="0" err="1">
                <a:solidFill>
                  <a:schemeClr val="bg1"/>
                </a:solidFill>
                <a:latin typeface="DM Sans"/>
                <a:hlinkClick r:id="rId8" tooltip="https://www.linkedin.com/in/ahmedelbermawy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Elbermaw</a:t>
            </a:r>
            <a:r>
              <a:rPr lang="en-US" sz="2379" spc="118" dirty="0" err="1">
                <a:solidFill>
                  <a:schemeClr val="bg1"/>
                </a:solidFill>
                <a:latin typeface="DM Sans"/>
              </a:rPr>
              <a:t>y</a:t>
            </a:r>
            <a:r>
              <a:rPr lang="en-US" sz="2379" spc="118" dirty="0">
                <a:solidFill>
                  <a:schemeClr val="bg1"/>
                </a:solidFill>
                <a:latin typeface="DM Sans"/>
              </a:rPr>
              <a:t>/</a:t>
            </a:r>
          </a:p>
        </p:txBody>
      </p:sp>
      <p:sp>
        <p:nvSpPr>
          <p:cNvPr id="16" name="Freeform 16"/>
          <p:cNvSpPr/>
          <p:nvPr/>
        </p:nvSpPr>
        <p:spPr>
          <a:xfrm>
            <a:off x="2255514" y="9007882"/>
            <a:ext cx="491183" cy="500836"/>
          </a:xfrm>
          <a:custGeom>
            <a:avLst/>
            <a:gdLst/>
            <a:ahLst/>
            <a:cxnLst/>
            <a:rect l="l" t="t" r="r" b="b"/>
            <a:pathLst>
              <a:path w="491183" h="500836">
                <a:moveTo>
                  <a:pt x="0" y="0"/>
                </a:moveTo>
                <a:lnTo>
                  <a:pt x="491183" y="0"/>
                </a:lnTo>
                <a:lnTo>
                  <a:pt x="491183" y="500836"/>
                </a:lnTo>
                <a:lnTo>
                  <a:pt x="0" y="5008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454" t="-24510" r="-24429" b="-224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2255514" y="9648825"/>
            <a:ext cx="491183" cy="500836"/>
          </a:xfrm>
          <a:custGeom>
            <a:avLst/>
            <a:gdLst/>
            <a:ahLst/>
            <a:cxnLst/>
            <a:rect l="l" t="t" r="r" b="b"/>
            <a:pathLst>
              <a:path w="491183" h="500836">
                <a:moveTo>
                  <a:pt x="0" y="0"/>
                </a:moveTo>
                <a:lnTo>
                  <a:pt x="491183" y="0"/>
                </a:lnTo>
                <a:lnTo>
                  <a:pt x="491183" y="500836"/>
                </a:lnTo>
                <a:lnTo>
                  <a:pt x="0" y="5008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454" t="-24510" r="-24429" b="-224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2255514" y="7690283"/>
            <a:ext cx="491183" cy="500836"/>
          </a:xfrm>
          <a:custGeom>
            <a:avLst/>
            <a:gdLst/>
            <a:ahLst/>
            <a:cxnLst/>
            <a:rect l="l" t="t" r="r" b="b"/>
            <a:pathLst>
              <a:path w="491183" h="500836">
                <a:moveTo>
                  <a:pt x="0" y="0"/>
                </a:moveTo>
                <a:lnTo>
                  <a:pt x="491183" y="0"/>
                </a:lnTo>
                <a:lnTo>
                  <a:pt x="491183" y="500837"/>
                </a:lnTo>
                <a:lnTo>
                  <a:pt x="0" y="5008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454" t="-24510" r="-24429" b="-224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2255514" y="8363124"/>
            <a:ext cx="491183" cy="500836"/>
          </a:xfrm>
          <a:custGeom>
            <a:avLst/>
            <a:gdLst/>
            <a:ahLst/>
            <a:cxnLst/>
            <a:rect l="l" t="t" r="r" b="b"/>
            <a:pathLst>
              <a:path w="491183" h="500836">
                <a:moveTo>
                  <a:pt x="0" y="0"/>
                </a:moveTo>
                <a:lnTo>
                  <a:pt x="491183" y="0"/>
                </a:lnTo>
                <a:lnTo>
                  <a:pt x="491183" y="500836"/>
                </a:lnTo>
                <a:lnTo>
                  <a:pt x="0" y="5008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454" t="-24510" r="-24429" b="-224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2255514" y="6374286"/>
            <a:ext cx="491183" cy="500836"/>
          </a:xfrm>
          <a:custGeom>
            <a:avLst/>
            <a:gdLst/>
            <a:ahLst/>
            <a:cxnLst/>
            <a:rect l="l" t="t" r="r" b="b"/>
            <a:pathLst>
              <a:path w="491183" h="500836">
                <a:moveTo>
                  <a:pt x="0" y="0"/>
                </a:moveTo>
                <a:lnTo>
                  <a:pt x="491183" y="0"/>
                </a:lnTo>
                <a:lnTo>
                  <a:pt x="491183" y="500836"/>
                </a:lnTo>
                <a:lnTo>
                  <a:pt x="0" y="5008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454" t="-24510" r="-24429" b="-224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2973056" y="8396169"/>
            <a:ext cx="5437025" cy="36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55"/>
              </a:lnSpc>
              <a:spcBef>
                <a:spcPct val="0"/>
              </a:spcBef>
            </a:pPr>
            <a:r>
              <a:rPr lang="en-US" sz="2379" spc="118" dirty="0">
                <a:solidFill>
                  <a:schemeClr val="bg1"/>
                </a:solidFill>
                <a:latin typeface="DM Sans"/>
                <a:hlinkClick r:id="rId9" tooltip="https://www.linkedin.com/in/mohamed-roushdy-86a000202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Mohamed </a:t>
            </a:r>
            <a:r>
              <a:rPr lang="en-US" sz="2379" spc="118" dirty="0" err="1">
                <a:solidFill>
                  <a:schemeClr val="bg1"/>
                </a:solidFill>
                <a:latin typeface="DM Sans"/>
                <a:hlinkClick r:id="rId9" tooltip="https://www.linkedin.com/in/mohamed-roushdy-86a000202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Roushdy</a:t>
            </a:r>
            <a:r>
              <a:rPr lang="en-US" sz="2379" spc="118" dirty="0">
                <a:solidFill>
                  <a:schemeClr val="bg1"/>
                </a:solidFill>
                <a:latin typeface="DM Sans"/>
                <a:hlinkClick r:id="rId9" tooltip="https://www.linkedin.com/in/mohamed-roushdy-86a000202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973056" y="9040556"/>
            <a:ext cx="5437025" cy="358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55"/>
              </a:lnSpc>
              <a:spcBef>
                <a:spcPct val="0"/>
              </a:spcBef>
            </a:pPr>
            <a:r>
              <a:rPr lang="en-US" sz="2379" spc="118">
                <a:solidFill>
                  <a:srgbClr val="FFFBFB"/>
                </a:solidFill>
                <a:latin typeface="DM Sans"/>
              </a:rPr>
              <a:t>Ahmed El saghir/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973056" y="9684943"/>
            <a:ext cx="5437025" cy="36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55"/>
              </a:lnSpc>
              <a:spcBef>
                <a:spcPct val="0"/>
              </a:spcBef>
            </a:pPr>
            <a:r>
              <a:rPr lang="en-US" sz="2379" spc="118" dirty="0">
                <a:solidFill>
                  <a:schemeClr val="bg1"/>
                </a:solidFill>
                <a:latin typeface="DM Sans"/>
                <a:hlinkClick r:id="rId10" tooltip="https://www.linkedin.com/in/mohamed-taher-b809a515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Mohamed Taher/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973056" y="7089097"/>
            <a:ext cx="5437025" cy="738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55"/>
              </a:lnSpc>
            </a:pPr>
            <a:r>
              <a:rPr lang="en-US" sz="2379" spc="118" dirty="0">
                <a:solidFill>
                  <a:schemeClr val="bg1"/>
                </a:solidFill>
                <a:latin typeface="DM Sans"/>
                <a:hlinkClick r:id="rId11" tooltip="https://www.linkedin.com/in/akmaleleraky/?utm_source=share&amp;utm_campaign=share_via&amp;utm_content=profile&amp;utm_medium=android_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Akmal </a:t>
            </a:r>
            <a:r>
              <a:rPr lang="en-US" sz="2379" spc="118" dirty="0" err="1">
                <a:solidFill>
                  <a:schemeClr val="bg1"/>
                </a:solidFill>
                <a:latin typeface="DM Sans"/>
                <a:hlinkClick r:id="rId11" tooltip="https://www.linkedin.com/in/akmaleleraky/?utm_source=share&amp;utm_campaign=share_via&amp;utm_content=profile&amp;utm_medium=android_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Eleraky</a:t>
            </a:r>
            <a:r>
              <a:rPr lang="en-US" sz="2379" spc="118" dirty="0">
                <a:solidFill>
                  <a:schemeClr val="bg1"/>
                </a:solidFill>
                <a:latin typeface="DM Sans"/>
                <a:hlinkClick r:id="rId11" tooltip="https://www.linkedin.com/in/akmaleleraky/?utm_source=share&amp;utm_campaign=share_via&amp;utm_content=profile&amp;utm_medium=android_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</a:p>
          <a:p>
            <a:pPr marL="0" lvl="0" indent="0" algn="l">
              <a:lnSpc>
                <a:spcPts val="2855"/>
              </a:lnSpc>
              <a:spcBef>
                <a:spcPct val="0"/>
              </a:spcBef>
            </a:pPr>
            <a:r>
              <a:rPr lang="en-US" sz="2379" spc="118" dirty="0">
                <a:solidFill>
                  <a:schemeClr val="bg1"/>
                </a:solidFill>
                <a:latin typeface="DM Sans"/>
                <a:hlinkClick r:id="rId11" tooltip="https://www.linkedin.com/in/akmaleleraky/?utm_source=share&amp;utm_campaign=share_via&amp;utm_content=profile&amp;utm_medium=android_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973056" y="7733484"/>
            <a:ext cx="5437025" cy="36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55"/>
              </a:lnSpc>
              <a:spcBef>
                <a:spcPct val="0"/>
              </a:spcBef>
            </a:pPr>
            <a:r>
              <a:rPr lang="en-US" sz="2379" spc="118" dirty="0">
                <a:solidFill>
                  <a:schemeClr val="bg1"/>
                </a:solidFill>
                <a:latin typeface="DM Sans"/>
                <a:hlinkClick r:id="rId12" tooltip="https://www.linkedin.com/in/mario-farouk-0b99b3221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Mario Farouk/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14131" y="3924045"/>
            <a:ext cx="2845162" cy="4381054"/>
            <a:chOff x="0" y="0"/>
            <a:chExt cx="862412" cy="13279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62412" cy="1327963"/>
            </a:xfrm>
            <a:custGeom>
              <a:avLst/>
              <a:gdLst/>
              <a:ahLst/>
              <a:cxnLst/>
              <a:rect l="l" t="t" r="r" b="b"/>
              <a:pathLst>
                <a:path w="862412" h="1327963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3298826" y="3924045"/>
            <a:ext cx="2448475" cy="2438911"/>
            <a:chOff x="0" y="0"/>
            <a:chExt cx="6502400" cy="6477000"/>
          </a:xfrm>
        </p:grpSpPr>
        <p:sp>
          <p:nvSpPr>
            <p:cNvPr id="6" name="Freeform 6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16327" r="-16327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129368" y="3893230"/>
            <a:ext cx="2845162" cy="4381054"/>
            <a:chOff x="0" y="0"/>
            <a:chExt cx="862412" cy="132796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62412" cy="1327963"/>
            </a:xfrm>
            <a:custGeom>
              <a:avLst/>
              <a:gdLst/>
              <a:ahLst/>
              <a:cxnLst/>
              <a:rect l="l" t="t" r="r" b="b"/>
              <a:pathLst>
                <a:path w="862412" h="1327963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6327712" y="3967342"/>
            <a:ext cx="2448475" cy="2438911"/>
            <a:chOff x="0" y="0"/>
            <a:chExt cx="6502400" cy="6477000"/>
          </a:xfrm>
        </p:grpSpPr>
        <p:sp>
          <p:nvSpPr>
            <p:cNvPr id="12" name="Freeform 12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223" t="-25046" r="223" b="-2504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144605" y="3924045"/>
            <a:ext cx="2845162" cy="4381054"/>
            <a:chOff x="0" y="0"/>
            <a:chExt cx="862412" cy="132796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62412" cy="1327963"/>
            </a:xfrm>
            <a:custGeom>
              <a:avLst/>
              <a:gdLst/>
              <a:ahLst/>
              <a:cxnLst/>
              <a:rect l="l" t="t" r="r" b="b"/>
              <a:pathLst>
                <a:path w="862412" h="1327963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9342949" y="3924045"/>
            <a:ext cx="2448475" cy="2438911"/>
            <a:chOff x="0" y="0"/>
            <a:chExt cx="6502400" cy="6477000"/>
          </a:xfrm>
        </p:grpSpPr>
        <p:sp>
          <p:nvSpPr>
            <p:cNvPr id="18" name="Freeform 18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223" r="223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Freeform 20"/>
          <p:cNvSpPr/>
          <p:nvPr/>
        </p:nvSpPr>
        <p:spPr>
          <a:xfrm>
            <a:off x="3100483" y="8305098"/>
            <a:ext cx="2845162" cy="301305"/>
          </a:xfrm>
          <a:custGeom>
            <a:avLst/>
            <a:gdLst/>
            <a:ahLst/>
            <a:cxnLst/>
            <a:rect l="l" t="t" r="r" b="b"/>
            <a:pathLst>
              <a:path w="2845162" h="301305">
                <a:moveTo>
                  <a:pt x="0" y="0"/>
                </a:moveTo>
                <a:lnTo>
                  <a:pt x="2845162" y="0"/>
                </a:lnTo>
                <a:lnTo>
                  <a:pt x="2845162" y="301305"/>
                </a:lnTo>
                <a:lnTo>
                  <a:pt x="0" y="3013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9139156" y="8306846"/>
            <a:ext cx="2845162" cy="301305"/>
          </a:xfrm>
          <a:custGeom>
            <a:avLst/>
            <a:gdLst/>
            <a:ahLst/>
            <a:cxnLst/>
            <a:rect l="l" t="t" r="r" b="b"/>
            <a:pathLst>
              <a:path w="2845162" h="301305">
                <a:moveTo>
                  <a:pt x="0" y="0"/>
                </a:moveTo>
                <a:lnTo>
                  <a:pt x="2845163" y="0"/>
                </a:lnTo>
                <a:lnTo>
                  <a:pt x="2845163" y="301305"/>
                </a:lnTo>
                <a:lnTo>
                  <a:pt x="0" y="3013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15177830" y="8274283"/>
            <a:ext cx="2845162" cy="301305"/>
          </a:xfrm>
          <a:custGeom>
            <a:avLst/>
            <a:gdLst/>
            <a:ahLst/>
            <a:cxnLst/>
            <a:rect l="l" t="t" r="r" b="b"/>
            <a:pathLst>
              <a:path w="2845162" h="301305">
                <a:moveTo>
                  <a:pt x="0" y="0"/>
                </a:moveTo>
                <a:lnTo>
                  <a:pt x="2845162" y="0"/>
                </a:lnTo>
                <a:lnTo>
                  <a:pt x="2845162" y="301305"/>
                </a:lnTo>
                <a:lnTo>
                  <a:pt x="0" y="3013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-690640" y="-1543050"/>
            <a:ext cx="19210521" cy="4453378"/>
            <a:chOff x="0" y="0"/>
            <a:chExt cx="5059561" cy="1172906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059561" cy="1172906"/>
            </a:xfrm>
            <a:custGeom>
              <a:avLst/>
              <a:gdLst/>
              <a:ahLst/>
              <a:cxnLst/>
              <a:rect l="l" t="t" r="r" b="b"/>
              <a:pathLst>
                <a:path w="5059561" h="1172906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  <a:ln w="38100" cap="sq">
              <a:solidFill>
                <a:srgbClr val="56AE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05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16804754" y="9074551"/>
            <a:ext cx="1715127" cy="1715127"/>
          </a:xfrm>
          <a:custGeom>
            <a:avLst/>
            <a:gdLst/>
            <a:ahLst/>
            <a:cxnLst/>
            <a:rect l="l" t="t" r="r" b="b"/>
            <a:pathLst>
              <a:path w="1715127" h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>
            <a:off x="-363441" y="-390286"/>
            <a:ext cx="1715127" cy="1715127"/>
          </a:xfrm>
          <a:custGeom>
            <a:avLst/>
            <a:gdLst/>
            <a:ahLst/>
            <a:cxnLst/>
            <a:rect l="l" t="t" r="r" b="b"/>
            <a:pathLst>
              <a:path w="1715127" h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14398071" y="-136788"/>
            <a:ext cx="2988937" cy="570615"/>
          </a:xfrm>
          <a:custGeom>
            <a:avLst/>
            <a:gdLst/>
            <a:ahLst/>
            <a:cxnLst/>
            <a:rect l="l" t="t" r="r" b="b"/>
            <a:pathLst>
              <a:path w="2988937" h="570615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9" name="Freeform 29"/>
          <p:cNvSpPr/>
          <p:nvPr/>
        </p:nvSpPr>
        <p:spPr>
          <a:xfrm>
            <a:off x="900991" y="9922935"/>
            <a:ext cx="2988937" cy="570615"/>
          </a:xfrm>
          <a:custGeom>
            <a:avLst/>
            <a:gdLst/>
            <a:ahLst/>
            <a:cxnLst/>
            <a:rect l="l" t="t" r="r" b="b"/>
            <a:pathLst>
              <a:path w="2988937" h="570615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0" name="Group 30"/>
          <p:cNvGrpSpPr/>
          <p:nvPr/>
        </p:nvGrpSpPr>
        <p:grpSpPr>
          <a:xfrm>
            <a:off x="68944" y="3893230"/>
            <a:ext cx="2845162" cy="4381054"/>
            <a:chOff x="0" y="0"/>
            <a:chExt cx="862412" cy="132796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62412" cy="1327963"/>
            </a:xfrm>
            <a:custGeom>
              <a:avLst/>
              <a:gdLst/>
              <a:ahLst/>
              <a:cxnLst/>
              <a:rect l="l" t="t" r="r" b="b"/>
              <a:pathLst>
                <a:path w="862412" h="1327963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189793" y="3924045"/>
            <a:ext cx="2845162" cy="4381054"/>
            <a:chOff x="0" y="0"/>
            <a:chExt cx="862412" cy="132796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62412" cy="1327963"/>
            </a:xfrm>
            <a:custGeom>
              <a:avLst/>
              <a:gdLst/>
              <a:ahLst/>
              <a:cxnLst/>
              <a:rect l="l" t="t" r="r" b="b"/>
              <a:pathLst>
                <a:path w="862412" h="1327963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  <a:p>
              <a:pPr algn="ctr">
                <a:lnSpc>
                  <a:spcPts val="3360"/>
                </a:lnSpc>
              </a:pPr>
              <a:endParaRPr/>
            </a:p>
            <a:p>
              <a:pPr marL="0" lvl="0" indent="0" algn="ctr">
                <a:lnSpc>
                  <a:spcPts val="33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5177830" y="3924045"/>
            <a:ext cx="2845162" cy="4381054"/>
            <a:chOff x="0" y="0"/>
            <a:chExt cx="862412" cy="1327963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62412" cy="1327963"/>
            </a:xfrm>
            <a:custGeom>
              <a:avLst/>
              <a:gdLst/>
              <a:ahLst/>
              <a:cxnLst/>
              <a:rect l="l" t="t" r="r" b="b"/>
              <a:pathLst>
                <a:path w="862412" h="1327963">
                  <a:moveTo>
                    <a:pt x="0" y="0"/>
                  </a:moveTo>
                  <a:lnTo>
                    <a:pt x="862412" y="0"/>
                  </a:lnTo>
                  <a:lnTo>
                    <a:pt x="862412" y="1327963"/>
                  </a:lnTo>
                  <a:lnTo>
                    <a:pt x="0" y="1327963"/>
                  </a:lnTo>
                  <a:close/>
                </a:path>
              </a:pathLst>
            </a:custGeom>
            <a:solidFill>
              <a:srgbClr val="051D4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47625"/>
              <a:ext cx="862412" cy="1375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9" name="Freeform 39"/>
          <p:cNvSpPr/>
          <p:nvPr/>
        </p:nvSpPr>
        <p:spPr>
          <a:xfrm>
            <a:off x="83870" y="8274283"/>
            <a:ext cx="2845162" cy="301305"/>
          </a:xfrm>
          <a:custGeom>
            <a:avLst/>
            <a:gdLst/>
            <a:ahLst/>
            <a:cxnLst/>
            <a:rect l="l" t="t" r="r" b="b"/>
            <a:pathLst>
              <a:path w="2845162" h="301305">
                <a:moveTo>
                  <a:pt x="0" y="0"/>
                </a:moveTo>
                <a:lnTo>
                  <a:pt x="2845163" y="0"/>
                </a:lnTo>
                <a:lnTo>
                  <a:pt x="2845163" y="301305"/>
                </a:lnTo>
                <a:lnTo>
                  <a:pt x="0" y="3013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0" name="Freeform 40"/>
          <p:cNvSpPr/>
          <p:nvPr/>
        </p:nvSpPr>
        <p:spPr>
          <a:xfrm>
            <a:off x="6130744" y="8267703"/>
            <a:ext cx="2845162" cy="301305"/>
          </a:xfrm>
          <a:custGeom>
            <a:avLst/>
            <a:gdLst/>
            <a:ahLst/>
            <a:cxnLst/>
            <a:rect l="l" t="t" r="r" b="b"/>
            <a:pathLst>
              <a:path w="2845162" h="301305">
                <a:moveTo>
                  <a:pt x="0" y="0"/>
                </a:moveTo>
                <a:lnTo>
                  <a:pt x="2845162" y="0"/>
                </a:lnTo>
                <a:lnTo>
                  <a:pt x="2845162" y="301305"/>
                </a:lnTo>
                <a:lnTo>
                  <a:pt x="0" y="3013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1" name="Freeform 41"/>
          <p:cNvSpPr/>
          <p:nvPr/>
        </p:nvSpPr>
        <p:spPr>
          <a:xfrm>
            <a:off x="12189793" y="8306846"/>
            <a:ext cx="2845162" cy="301305"/>
          </a:xfrm>
          <a:custGeom>
            <a:avLst/>
            <a:gdLst/>
            <a:ahLst/>
            <a:cxnLst/>
            <a:rect l="l" t="t" r="r" b="b"/>
            <a:pathLst>
              <a:path w="2845162" h="301305">
                <a:moveTo>
                  <a:pt x="0" y="0"/>
                </a:moveTo>
                <a:lnTo>
                  <a:pt x="2845162" y="0"/>
                </a:lnTo>
                <a:lnTo>
                  <a:pt x="2845162" y="301305"/>
                </a:lnTo>
                <a:lnTo>
                  <a:pt x="0" y="3013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TextBox 42"/>
          <p:cNvSpPr txBox="1"/>
          <p:nvPr/>
        </p:nvSpPr>
        <p:spPr>
          <a:xfrm>
            <a:off x="3919280" y="1636188"/>
            <a:ext cx="10450651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719"/>
              </a:lnSpc>
              <a:spcBef>
                <a:spcPct val="0"/>
              </a:spcBef>
            </a:pPr>
            <a:r>
              <a:rPr lang="en-US" sz="4766">
                <a:solidFill>
                  <a:srgbClr val="FFFFFF"/>
                </a:solidFill>
                <a:latin typeface="Now Bold"/>
              </a:rPr>
              <a:t>OUR TEAM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3114131" y="6720522"/>
            <a:ext cx="2815212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2"/>
              </a:lnSpc>
            </a:pPr>
            <a:r>
              <a:rPr lang="en-US" sz="2177" spc="108" dirty="0">
                <a:solidFill>
                  <a:srgbClr val="FFFBFB"/>
                </a:solidFill>
                <a:latin typeface="DM Sans"/>
              </a:rPr>
              <a:t>Mohamed </a:t>
            </a:r>
            <a:r>
              <a:rPr lang="en-US" sz="2177" spc="108" dirty="0" err="1">
                <a:solidFill>
                  <a:srgbClr val="FFFBFB"/>
                </a:solidFill>
                <a:latin typeface="DM Sans"/>
              </a:rPr>
              <a:t>Roushdy</a:t>
            </a:r>
            <a:endParaRPr lang="en-US" sz="2177" spc="108" dirty="0">
              <a:solidFill>
                <a:srgbClr val="FFFBFB"/>
              </a:solidFill>
              <a:latin typeface="DM Sans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9715220" y="6720522"/>
            <a:ext cx="1817546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2"/>
              </a:lnSpc>
            </a:pPr>
            <a:r>
              <a:rPr lang="en-US" sz="2177" spc="108">
                <a:solidFill>
                  <a:srgbClr val="FFFBFB"/>
                </a:solidFill>
                <a:latin typeface="DM Sans"/>
              </a:rPr>
              <a:t>Mario Farouk</a:t>
            </a:r>
          </a:p>
        </p:txBody>
      </p:sp>
      <p:grpSp>
        <p:nvGrpSpPr>
          <p:cNvPr id="45" name="Group 45"/>
          <p:cNvGrpSpPr>
            <a:grpSpLocks noChangeAspect="1"/>
          </p:cNvGrpSpPr>
          <p:nvPr/>
        </p:nvGrpSpPr>
        <p:grpSpPr>
          <a:xfrm>
            <a:off x="282214" y="3924045"/>
            <a:ext cx="2448475" cy="2438911"/>
            <a:chOff x="0" y="0"/>
            <a:chExt cx="6502400" cy="6477000"/>
          </a:xfrm>
        </p:grpSpPr>
        <p:sp>
          <p:nvSpPr>
            <p:cNvPr id="46" name="Freeform 46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0"/>
              <a:stretch>
                <a:fillRect l="-6761" r="-6761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8"/>
          <p:cNvGrpSpPr>
            <a:grpSpLocks noChangeAspect="1"/>
          </p:cNvGrpSpPr>
          <p:nvPr/>
        </p:nvGrpSpPr>
        <p:grpSpPr>
          <a:xfrm>
            <a:off x="12389818" y="3967342"/>
            <a:ext cx="2448475" cy="2438911"/>
            <a:chOff x="0" y="0"/>
            <a:chExt cx="6502400" cy="6477000"/>
          </a:xfrm>
        </p:grpSpPr>
        <p:sp>
          <p:nvSpPr>
            <p:cNvPr id="49" name="Freeform 4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11"/>
              <a:stretch>
                <a:fillRect l="223" r="223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1" name="Group 51"/>
          <p:cNvGrpSpPr>
            <a:grpSpLocks noChangeAspect="1"/>
          </p:cNvGrpSpPr>
          <p:nvPr/>
        </p:nvGrpSpPr>
        <p:grpSpPr>
          <a:xfrm>
            <a:off x="15376174" y="3967342"/>
            <a:ext cx="2448475" cy="2438911"/>
            <a:chOff x="0" y="0"/>
            <a:chExt cx="6502400" cy="6477000"/>
          </a:xfrm>
        </p:grpSpPr>
        <p:sp>
          <p:nvSpPr>
            <p:cNvPr id="52" name="Freeform 52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53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56AE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4" name="TextBox 54"/>
          <p:cNvSpPr txBox="1"/>
          <p:nvPr/>
        </p:nvSpPr>
        <p:spPr>
          <a:xfrm>
            <a:off x="12408868" y="6720522"/>
            <a:ext cx="2429425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2"/>
              </a:lnSpc>
            </a:pPr>
            <a:r>
              <a:rPr lang="en-US" sz="2177" spc="108">
                <a:solidFill>
                  <a:srgbClr val="FFFBFB"/>
                </a:solidFill>
                <a:latin typeface="DM Sans"/>
              </a:rPr>
              <a:t>Mohamed Taher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5454055" y="6720522"/>
            <a:ext cx="2370594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2"/>
              </a:lnSpc>
            </a:pPr>
            <a:r>
              <a:rPr lang="en-US" sz="2177" spc="108">
                <a:solidFill>
                  <a:srgbClr val="FFFBFB"/>
                </a:solidFill>
                <a:latin typeface="DM Sans"/>
              </a:rPr>
              <a:t>Ahmed El saghir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83870" y="6720522"/>
            <a:ext cx="2830236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2"/>
              </a:lnSpc>
            </a:pPr>
            <a:r>
              <a:rPr lang="en-US" sz="2177" spc="108" dirty="0">
                <a:solidFill>
                  <a:schemeClr val="bg1"/>
                </a:solidFill>
                <a:latin typeface="DM Sans"/>
              </a:rPr>
              <a:t>Ahmed </a:t>
            </a:r>
            <a:r>
              <a:rPr lang="en-US" sz="2177" spc="108" dirty="0" err="1">
                <a:solidFill>
                  <a:schemeClr val="bg1"/>
                </a:solidFill>
                <a:latin typeface="DM Sans"/>
              </a:rPr>
              <a:t>Elbermawy</a:t>
            </a:r>
            <a:endParaRPr lang="en-US" sz="2177" spc="108" dirty="0">
              <a:solidFill>
                <a:schemeClr val="bg1"/>
              </a:solidFill>
              <a:latin typeface="DM San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D6023B8-265D-4C19-9048-875E05056AF5}"/>
              </a:ext>
            </a:extLst>
          </p:cNvPr>
          <p:cNvSpPr txBox="1"/>
          <p:nvPr/>
        </p:nvSpPr>
        <p:spPr>
          <a:xfrm>
            <a:off x="2801022" y="6683018"/>
            <a:ext cx="9621078" cy="42575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ts val="2612"/>
              </a:lnSpc>
              <a:defRPr spc="108">
                <a:solidFill>
                  <a:srgbClr val="FFFBFB"/>
                </a:solidFill>
                <a:latin typeface="DM Sans"/>
              </a:defRPr>
            </a:lvl1pPr>
          </a:lstStyle>
          <a:p>
            <a:r>
              <a:rPr lang="en-US" sz="2180" dirty="0"/>
              <a:t>Akmal </a:t>
            </a:r>
            <a:r>
              <a:rPr lang="en-US" sz="2180" dirty="0" err="1"/>
              <a:t>Eleraky</a:t>
            </a:r>
            <a:endParaRPr lang="en-US" sz="218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86667" y="3084143"/>
            <a:ext cx="2613061" cy="2273181"/>
            <a:chOff x="0" y="0"/>
            <a:chExt cx="991873" cy="86286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91873" cy="862860"/>
            </a:xfrm>
            <a:custGeom>
              <a:avLst/>
              <a:gdLst/>
              <a:ahLst/>
              <a:cxnLst/>
              <a:rect l="l" t="t" r="r" b="b"/>
              <a:pathLst>
                <a:path w="991873" h="862860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flipV="1">
            <a:off x="3133964" y="4640463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5844564" y="3084143"/>
            <a:ext cx="2613061" cy="2273181"/>
            <a:chOff x="0" y="0"/>
            <a:chExt cx="991873" cy="8628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91873" cy="862860"/>
            </a:xfrm>
            <a:custGeom>
              <a:avLst/>
              <a:gdLst/>
              <a:ahLst/>
              <a:cxnLst/>
              <a:rect l="l" t="t" r="r" b="b"/>
              <a:pathLst>
                <a:path w="991873" h="862860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flipV="1">
            <a:off x="5991861" y="4640463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2986667" y="5870734"/>
            <a:ext cx="2613061" cy="2252658"/>
            <a:chOff x="0" y="0"/>
            <a:chExt cx="991873" cy="85507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91873" cy="855070"/>
            </a:xfrm>
            <a:custGeom>
              <a:avLst/>
              <a:gdLst/>
              <a:ahLst/>
              <a:cxnLst/>
              <a:rect l="l" t="t" r="r" b="b"/>
              <a:pathLst>
                <a:path w="991873" h="855070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 flipV="1">
            <a:off x="3133964" y="7427054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5844564" y="5870734"/>
            <a:ext cx="2613061" cy="2252658"/>
            <a:chOff x="0" y="0"/>
            <a:chExt cx="991873" cy="85507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91873" cy="855070"/>
            </a:xfrm>
            <a:custGeom>
              <a:avLst/>
              <a:gdLst/>
              <a:ahLst/>
              <a:cxnLst/>
              <a:rect l="l" t="t" r="r" b="b"/>
              <a:pathLst>
                <a:path w="991873" h="855070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V="1">
            <a:off x="5991861" y="7427054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0000675" y="1509629"/>
            <a:ext cx="6992751" cy="8074770"/>
            <a:chOff x="0" y="0"/>
            <a:chExt cx="54991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499100" cy="6350000"/>
            </a:xfrm>
            <a:custGeom>
              <a:avLst/>
              <a:gdLst/>
              <a:ahLst/>
              <a:cxnLst/>
              <a:rect l="l" t="t" r="r" b="b"/>
              <a:pathLst>
                <a:path w="5499100" h="63500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solidFill>
              <a:srgbClr val="56AE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10143550" y="1698193"/>
            <a:ext cx="6697476" cy="7733806"/>
            <a:chOff x="0" y="0"/>
            <a:chExt cx="54991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499100" cy="6350000"/>
            </a:xfrm>
            <a:custGeom>
              <a:avLst/>
              <a:gdLst/>
              <a:ahLst/>
              <a:cxnLst/>
              <a:rect l="l" t="t" r="r" b="b"/>
              <a:pathLst>
                <a:path w="5499100" h="63500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55455" r="-5545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705275" y="3084143"/>
            <a:ext cx="2613061" cy="2273181"/>
            <a:chOff x="0" y="0"/>
            <a:chExt cx="991873" cy="86286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991873" cy="862860"/>
            </a:xfrm>
            <a:custGeom>
              <a:avLst/>
              <a:gdLst/>
              <a:ahLst/>
              <a:cxnLst/>
              <a:rect l="l" t="t" r="r" b="b"/>
              <a:pathLst>
                <a:path w="991873" h="862860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25" name="AutoShape 25"/>
          <p:cNvSpPr/>
          <p:nvPr/>
        </p:nvSpPr>
        <p:spPr>
          <a:xfrm flipV="1">
            <a:off x="8852572" y="4640463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26" name="Group 26"/>
          <p:cNvGrpSpPr/>
          <p:nvPr/>
        </p:nvGrpSpPr>
        <p:grpSpPr>
          <a:xfrm>
            <a:off x="8705275" y="5870734"/>
            <a:ext cx="2613061" cy="2252658"/>
            <a:chOff x="0" y="0"/>
            <a:chExt cx="991873" cy="85507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991873" cy="855070"/>
            </a:xfrm>
            <a:custGeom>
              <a:avLst/>
              <a:gdLst/>
              <a:ahLst/>
              <a:cxnLst/>
              <a:rect l="l" t="t" r="r" b="b"/>
              <a:pathLst>
                <a:path w="991873" h="855070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3"/>
                </a:lnSpc>
              </a:pPr>
              <a:endParaRPr/>
            </a:p>
          </p:txBody>
        </p:sp>
      </p:grpSp>
      <p:sp>
        <p:nvSpPr>
          <p:cNvPr id="29" name="AutoShape 29"/>
          <p:cNvSpPr/>
          <p:nvPr/>
        </p:nvSpPr>
        <p:spPr>
          <a:xfrm flipV="1">
            <a:off x="8852572" y="7427054"/>
            <a:ext cx="220312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0" name="Freeform 30"/>
          <p:cNvSpPr/>
          <p:nvPr/>
        </p:nvSpPr>
        <p:spPr>
          <a:xfrm>
            <a:off x="-7631327" y="597505"/>
            <a:ext cx="9077445" cy="9077445"/>
          </a:xfrm>
          <a:custGeom>
            <a:avLst/>
            <a:gdLst/>
            <a:ahLst/>
            <a:cxnLst/>
            <a:rect l="l" t="t" r="r" b="b"/>
            <a:pathLst>
              <a:path w="9077445" h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TextBox 31"/>
          <p:cNvSpPr txBox="1"/>
          <p:nvPr/>
        </p:nvSpPr>
        <p:spPr>
          <a:xfrm>
            <a:off x="2986667" y="1698193"/>
            <a:ext cx="8437330" cy="1214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56AEFF"/>
                </a:solidFill>
                <a:latin typeface="Now Bold"/>
              </a:rPr>
              <a:t>OVERVIEW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133964" y="4795854"/>
            <a:ext cx="2318467" cy="318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OLTP System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3447970" y="3225902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01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5991861" y="4795854"/>
            <a:ext cx="2318467" cy="318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ETL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305867" y="3225902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986667" y="7562632"/>
            <a:ext cx="2610247" cy="301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4"/>
              </a:lnSpc>
            </a:pPr>
            <a:r>
              <a:rPr lang="en-US" sz="1807">
                <a:solidFill>
                  <a:srgbClr val="FFFFFF"/>
                </a:solidFill>
                <a:latin typeface="DM Sans"/>
              </a:rPr>
              <a:t>Power Bi Visualisation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3447970" y="6012493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5918212" y="7562632"/>
            <a:ext cx="2465764" cy="292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7"/>
              </a:lnSpc>
            </a:pPr>
            <a:r>
              <a:rPr lang="en-US" sz="1787">
                <a:solidFill>
                  <a:srgbClr val="FFFFFF"/>
                </a:solidFill>
                <a:latin typeface="DM Sans"/>
              </a:rPr>
              <a:t>Tableau Visualisation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305867" y="6012493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05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8852572" y="4795854"/>
            <a:ext cx="2318467" cy="318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Data Warehouse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166578" y="3225902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03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8771950" y="7536343"/>
            <a:ext cx="2318467" cy="318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SSAS &amp; SSRS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166578" y="6012493"/>
            <a:ext cx="1690455" cy="9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06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60296" y="823540"/>
            <a:ext cx="10732955" cy="8639919"/>
          </a:xfrm>
          <a:custGeom>
            <a:avLst/>
            <a:gdLst/>
            <a:ahLst/>
            <a:cxnLst/>
            <a:rect l="l" t="t" r="r" b="b"/>
            <a:pathLst>
              <a:path w="10732955" h="8639919">
                <a:moveTo>
                  <a:pt x="0" y="0"/>
                </a:moveTo>
                <a:lnTo>
                  <a:pt x="10732955" y="0"/>
                </a:lnTo>
                <a:lnTo>
                  <a:pt x="10732955" y="8639920"/>
                </a:lnTo>
                <a:lnTo>
                  <a:pt x="0" y="86399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469118" y="3757560"/>
            <a:ext cx="5900806" cy="2771879"/>
            <a:chOff x="0" y="0"/>
            <a:chExt cx="7867742" cy="3695839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7867742" cy="3695839"/>
              <a:chOff x="0" y="0"/>
              <a:chExt cx="1554122" cy="730042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554122" cy="730042"/>
              </a:xfrm>
              <a:custGeom>
                <a:avLst/>
                <a:gdLst/>
                <a:ahLst/>
                <a:cxnLst/>
                <a:rect l="l" t="t" r="r" b="b"/>
                <a:pathLst>
                  <a:path w="1554122" h="730042">
                    <a:moveTo>
                      <a:pt x="66913" y="0"/>
                    </a:moveTo>
                    <a:lnTo>
                      <a:pt x="1487209" y="0"/>
                    </a:lnTo>
                    <a:cubicBezTo>
                      <a:pt x="1524164" y="0"/>
                      <a:pt x="1554122" y="29958"/>
                      <a:pt x="1554122" y="66913"/>
                    </a:cubicBezTo>
                    <a:lnTo>
                      <a:pt x="1554122" y="663130"/>
                    </a:lnTo>
                    <a:cubicBezTo>
                      <a:pt x="1554122" y="680876"/>
                      <a:pt x="1547072" y="697895"/>
                      <a:pt x="1534524" y="710444"/>
                    </a:cubicBezTo>
                    <a:cubicBezTo>
                      <a:pt x="1521975" y="722993"/>
                      <a:pt x="1504956" y="730042"/>
                      <a:pt x="1487209" y="730042"/>
                    </a:cubicBezTo>
                    <a:lnTo>
                      <a:pt x="66913" y="730042"/>
                    </a:lnTo>
                    <a:cubicBezTo>
                      <a:pt x="49166" y="730042"/>
                      <a:pt x="32147" y="722993"/>
                      <a:pt x="19598" y="710444"/>
                    </a:cubicBezTo>
                    <a:cubicBezTo>
                      <a:pt x="7050" y="697895"/>
                      <a:pt x="0" y="680876"/>
                      <a:pt x="0" y="663130"/>
                    </a:cubicBezTo>
                    <a:lnTo>
                      <a:pt x="0" y="66913"/>
                    </a:lnTo>
                    <a:cubicBezTo>
                      <a:pt x="0" y="49166"/>
                      <a:pt x="7050" y="32147"/>
                      <a:pt x="19598" y="19598"/>
                    </a:cubicBezTo>
                    <a:cubicBezTo>
                      <a:pt x="32147" y="7050"/>
                      <a:pt x="49166" y="0"/>
                      <a:pt x="6691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1554122" cy="76814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05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149172" y="647049"/>
              <a:ext cx="7590708" cy="674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61"/>
                </a:lnSpc>
                <a:spcBef>
                  <a:spcPct val="0"/>
                </a:spcBef>
              </a:pPr>
              <a:r>
                <a:rPr lang="en-US" sz="3087">
                  <a:solidFill>
                    <a:srgbClr val="000000"/>
                  </a:solidFill>
                  <a:latin typeface="DM Sans"/>
                </a:rPr>
                <a:t>ERD Diagram 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49172" y="1809820"/>
              <a:ext cx="7590708" cy="10351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93923" lvl="1" indent="-246962" algn="ctr">
                <a:lnSpc>
                  <a:spcPts val="3157"/>
                </a:lnSpc>
                <a:buFont typeface="Arial"/>
                <a:buChar char="•"/>
              </a:pPr>
              <a:r>
                <a:rPr lang="en-US" sz="2287">
                  <a:solidFill>
                    <a:srgbClr val="000000"/>
                  </a:solidFill>
                  <a:latin typeface="DM Sans"/>
                </a:rPr>
                <a:t>  Defined Data Relationships between Entity.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957585"/>
            <a:ext cx="5900806" cy="2371829"/>
            <a:chOff x="0" y="0"/>
            <a:chExt cx="7867742" cy="316243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7867742" cy="3162439"/>
              <a:chOff x="0" y="0"/>
              <a:chExt cx="1554122" cy="62467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554122" cy="624679"/>
              </a:xfrm>
              <a:custGeom>
                <a:avLst/>
                <a:gdLst/>
                <a:ahLst/>
                <a:cxnLst/>
                <a:rect l="l" t="t" r="r" b="b"/>
                <a:pathLst>
                  <a:path w="1554122" h="624679">
                    <a:moveTo>
                      <a:pt x="66913" y="0"/>
                    </a:moveTo>
                    <a:lnTo>
                      <a:pt x="1487209" y="0"/>
                    </a:lnTo>
                    <a:cubicBezTo>
                      <a:pt x="1524164" y="0"/>
                      <a:pt x="1554122" y="29958"/>
                      <a:pt x="1554122" y="66913"/>
                    </a:cubicBezTo>
                    <a:lnTo>
                      <a:pt x="1554122" y="557767"/>
                    </a:lnTo>
                    <a:cubicBezTo>
                      <a:pt x="1554122" y="575513"/>
                      <a:pt x="1547072" y="592533"/>
                      <a:pt x="1534524" y="605081"/>
                    </a:cubicBezTo>
                    <a:cubicBezTo>
                      <a:pt x="1521975" y="617630"/>
                      <a:pt x="1504956" y="624679"/>
                      <a:pt x="1487209" y="624679"/>
                    </a:cubicBezTo>
                    <a:lnTo>
                      <a:pt x="66913" y="624679"/>
                    </a:lnTo>
                    <a:cubicBezTo>
                      <a:pt x="49166" y="624679"/>
                      <a:pt x="32147" y="617630"/>
                      <a:pt x="19598" y="605081"/>
                    </a:cubicBezTo>
                    <a:cubicBezTo>
                      <a:pt x="7050" y="592533"/>
                      <a:pt x="0" y="575513"/>
                      <a:pt x="0" y="557767"/>
                    </a:cubicBezTo>
                    <a:lnTo>
                      <a:pt x="0" y="66913"/>
                    </a:lnTo>
                    <a:cubicBezTo>
                      <a:pt x="0" y="49166"/>
                      <a:pt x="7050" y="32147"/>
                      <a:pt x="19598" y="19598"/>
                    </a:cubicBezTo>
                    <a:cubicBezTo>
                      <a:pt x="32147" y="7050"/>
                      <a:pt x="49166" y="0"/>
                      <a:pt x="6691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554122" cy="6627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05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149172" y="647049"/>
              <a:ext cx="7590708" cy="674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61"/>
                </a:lnSpc>
                <a:spcBef>
                  <a:spcPct val="0"/>
                </a:spcBef>
              </a:pPr>
              <a:r>
                <a:rPr lang="en-US" sz="3087">
                  <a:solidFill>
                    <a:srgbClr val="000000"/>
                  </a:solidFill>
                  <a:latin typeface="DM Sans"/>
                </a:rPr>
                <a:t>Mapping Schema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49172" y="1809820"/>
              <a:ext cx="7590708" cy="501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93923" lvl="1" indent="-246962">
                <a:lnSpc>
                  <a:spcPts val="3157"/>
                </a:lnSpc>
                <a:buFont typeface="Arial"/>
                <a:buChar char="•"/>
              </a:pPr>
              <a:r>
                <a:rPr lang="en-US" sz="2287">
                  <a:solidFill>
                    <a:srgbClr val="000000"/>
                  </a:solidFill>
                  <a:latin typeface="DM Sans"/>
                </a:rPr>
                <a:t> Ensures Data flow.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9718082" y="324718"/>
            <a:ext cx="7541218" cy="9637563"/>
          </a:xfrm>
          <a:custGeom>
            <a:avLst/>
            <a:gdLst/>
            <a:ahLst/>
            <a:cxnLst/>
            <a:rect l="l" t="t" r="r" b="b"/>
            <a:pathLst>
              <a:path w="7541218" h="9637563">
                <a:moveTo>
                  <a:pt x="0" y="0"/>
                </a:moveTo>
                <a:lnTo>
                  <a:pt x="7541218" y="0"/>
                </a:lnTo>
                <a:lnTo>
                  <a:pt x="7541218" y="9637564"/>
                </a:lnTo>
                <a:lnTo>
                  <a:pt x="0" y="96375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0" t="-477" b="-4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84821" y="3957585"/>
            <a:ext cx="4811783" cy="3171929"/>
            <a:chOff x="0" y="0"/>
            <a:chExt cx="6415711" cy="422923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6415711" cy="4229239"/>
              <a:chOff x="0" y="0"/>
              <a:chExt cx="1267301" cy="83540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267301" cy="835405"/>
              </a:xfrm>
              <a:custGeom>
                <a:avLst/>
                <a:gdLst/>
                <a:ahLst/>
                <a:cxnLst/>
                <a:rect l="l" t="t" r="r" b="b"/>
                <a:pathLst>
                  <a:path w="1267301" h="835405">
                    <a:moveTo>
                      <a:pt x="82056" y="0"/>
                    </a:moveTo>
                    <a:lnTo>
                      <a:pt x="1185245" y="0"/>
                    </a:lnTo>
                    <a:cubicBezTo>
                      <a:pt x="1207007" y="0"/>
                      <a:pt x="1227879" y="8645"/>
                      <a:pt x="1243267" y="24034"/>
                    </a:cubicBezTo>
                    <a:cubicBezTo>
                      <a:pt x="1258656" y="39422"/>
                      <a:pt x="1267301" y="60294"/>
                      <a:pt x="1267301" y="82056"/>
                    </a:cubicBezTo>
                    <a:lnTo>
                      <a:pt x="1267301" y="753349"/>
                    </a:lnTo>
                    <a:cubicBezTo>
                      <a:pt x="1267301" y="798667"/>
                      <a:pt x="1230563" y="835405"/>
                      <a:pt x="1185245" y="835405"/>
                    </a:cubicBezTo>
                    <a:lnTo>
                      <a:pt x="82056" y="835405"/>
                    </a:lnTo>
                    <a:cubicBezTo>
                      <a:pt x="36738" y="835405"/>
                      <a:pt x="0" y="798667"/>
                      <a:pt x="0" y="753349"/>
                    </a:cubicBezTo>
                    <a:lnTo>
                      <a:pt x="0" y="82056"/>
                    </a:lnTo>
                    <a:cubicBezTo>
                      <a:pt x="0" y="36738"/>
                      <a:pt x="36738" y="0"/>
                      <a:pt x="8205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267301" cy="87350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05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121642" y="647049"/>
              <a:ext cx="6189805" cy="674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61"/>
                </a:lnSpc>
                <a:spcBef>
                  <a:spcPct val="0"/>
                </a:spcBef>
              </a:pPr>
              <a:r>
                <a:rPr lang="en-US" sz="3087">
                  <a:solidFill>
                    <a:srgbClr val="000000"/>
                  </a:solidFill>
                  <a:latin typeface="DM Sans"/>
                </a:rPr>
                <a:t>OLTP Schema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21642" y="1809820"/>
              <a:ext cx="6189805" cy="1568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93923" lvl="1" indent="-246962">
                <a:lnSpc>
                  <a:spcPts val="3157"/>
                </a:lnSpc>
                <a:buFont typeface="Arial"/>
                <a:buChar char="•"/>
              </a:pPr>
              <a:r>
                <a:rPr lang="en-US" sz="2287">
                  <a:solidFill>
                    <a:srgbClr val="000000"/>
                  </a:solidFill>
                  <a:latin typeface="DM Sans"/>
                </a:rPr>
                <a:t> database system designed to handle and manage real-time transactional workloads.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5296612" y="617065"/>
            <a:ext cx="12381543" cy="8792023"/>
          </a:xfrm>
          <a:custGeom>
            <a:avLst/>
            <a:gdLst/>
            <a:ahLst/>
            <a:cxnLst/>
            <a:rect l="l" t="t" r="r" b="b"/>
            <a:pathLst>
              <a:path w="12381543" h="8792023">
                <a:moveTo>
                  <a:pt x="0" y="0"/>
                </a:moveTo>
                <a:lnTo>
                  <a:pt x="12381543" y="0"/>
                </a:lnTo>
                <a:lnTo>
                  <a:pt x="12381543" y="8792023"/>
                </a:lnTo>
                <a:lnTo>
                  <a:pt x="0" y="87920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904" r="-589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830455"/>
            <a:ext cx="5799373" cy="3334650"/>
            <a:chOff x="0" y="0"/>
            <a:chExt cx="7732497" cy="4446201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7732497" cy="4446201"/>
              <a:chOff x="0" y="0"/>
              <a:chExt cx="1677805" cy="964741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677805" cy="964741"/>
              </a:xfrm>
              <a:custGeom>
                <a:avLst/>
                <a:gdLst/>
                <a:ahLst/>
                <a:cxnLst/>
                <a:rect l="l" t="t" r="r" b="b"/>
                <a:pathLst>
                  <a:path w="1677805" h="964741">
                    <a:moveTo>
                      <a:pt x="61980" y="0"/>
                    </a:moveTo>
                    <a:lnTo>
                      <a:pt x="1615825" y="0"/>
                    </a:lnTo>
                    <a:cubicBezTo>
                      <a:pt x="1632263" y="0"/>
                      <a:pt x="1648028" y="6530"/>
                      <a:pt x="1659651" y="18154"/>
                    </a:cubicBezTo>
                    <a:cubicBezTo>
                      <a:pt x="1671275" y="29777"/>
                      <a:pt x="1677805" y="45542"/>
                      <a:pt x="1677805" y="61980"/>
                    </a:cubicBezTo>
                    <a:lnTo>
                      <a:pt x="1677805" y="902761"/>
                    </a:lnTo>
                    <a:cubicBezTo>
                      <a:pt x="1677805" y="919199"/>
                      <a:pt x="1671275" y="934964"/>
                      <a:pt x="1659651" y="946587"/>
                    </a:cubicBezTo>
                    <a:cubicBezTo>
                      <a:pt x="1648028" y="958211"/>
                      <a:pt x="1632263" y="964741"/>
                      <a:pt x="1615825" y="964741"/>
                    </a:cubicBezTo>
                    <a:lnTo>
                      <a:pt x="61980" y="964741"/>
                    </a:lnTo>
                    <a:cubicBezTo>
                      <a:pt x="45542" y="964741"/>
                      <a:pt x="29777" y="958211"/>
                      <a:pt x="18154" y="946587"/>
                    </a:cubicBezTo>
                    <a:cubicBezTo>
                      <a:pt x="6530" y="934964"/>
                      <a:pt x="0" y="919199"/>
                      <a:pt x="0" y="902761"/>
                    </a:cubicBezTo>
                    <a:lnTo>
                      <a:pt x="0" y="61980"/>
                    </a:lnTo>
                    <a:cubicBezTo>
                      <a:pt x="0" y="45542"/>
                      <a:pt x="6530" y="29777"/>
                      <a:pt x="18154" y="18154"/>
                    </a:cubicBezTo>
                    <a:cubicBezTo>
                      <a:pt x="29777" y="6530"/>
                      <a:pt x="45542" y="0"/>
                      <a:pt x="6198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677805" cy="10028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05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146608" y="593449"/>
              <a:ext cx="7460225" cy="6093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79"/>
                </a:lnSpc>
                <a:spcBef>
                  <a:spcPct val="0"/>
                </a:spcBef>
              </a:pPr>
              <a:r>
                <a:rPr lang="en-US" sz="2810">
                  <a:solidFill>
                    <a:srgbClr val="000000"/>
                  </a:solidFill>
                  <a:latin typeface="DM Sans"/>
                </a:rPr>
                <a:t>ETL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46608" y="1644172"/>
              <a:ext cx="7460225" cy="20274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4416" lvl="1" indent="-257208">
                <a:lnSpc>
                  <a:spcPts val="3288"/>
                </a:lnSpc>
                <a:buFont typeface="Arial"/>
                <a:buChar char="•"/>
              </a:pPr>
              <a:r>
                <a:rPr lang="en-US" sz="2382">
                  <a:solidFill>
                    <a:srgbClr val="000000"/>
                  </a:solidFill>
                  <a:latin typeface="DM Sans"/>
                </a:rPr>
                <a:t>SSIS Manage Extract, Transform, and Load data from different resources.</a:t>
              </a:r>
            </a:p>
            <a:p>
              <a:pPr algn="just">
                <a:lnSpc>
                  <a:spcPts val="2874"/>
                </a:lnSpc>
              </a:pPr>
              <a:r>
                <a:rPr lang="en-US" sz="2082">
                  <a:solidFill>
                    <a:srgbClr val="000000"/>
                  </a:solidFill>
                  <a:latin typeface="DM Sans"/>
                </a:rPr>
                <a:t>       </a:t>
              </a:r>
            </a:p>
            <a:p>
              <a:pPr>
                <a:lnSpc>
                  <a:spcPts val="2874"/>
                </a:lnSpc>
              </a:pPr>
              <a:endParaRPr lang="en-US" sz="2082">
                <a:solidFill>
                  <a:srgbClr val="000000"/>
                </a:solidFill>
                <a:latin typeface="DM Sans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1028700" y="109805"/>
            <a:ext cx="10754862" cy="3537182"/>
          </a:xfrm>
          <a:custGeom>
            <a:avLst/>
            <a:gdLst/>
            <a:ahLst/>
            <a:cxnLst/>
            <a:rect l="l" t="t" r="r" b="b"/>
            <a:pathLst>
              <a:path w="10754862" h="3537182">
                <a:moveTo>
                  <a:pt x="0" y="0"/>
                </a:moveTo>
                <a:lnTo>
                  <a:pt x="10754862" y="0"/>
                </a:lnTo>
                <a:lnTo>
                  <a:pt x="10754862" y="3537182"/>
                </a:lnTo>
                <a:lnTo>
                  <a:pt x="0" y="35371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8070" b="-1018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028700" y="7269757"/>
            <a:ext cx="10754862" cy="2883209"/>
          </a:xfrm>
          <a:custGeom>
            <a:avLst/>
            <a:gdLst/>
            <a:ahLst/>
            <a:cxnLst/>
            <a:rect l="l" t="t" r="r" b="b"/>
            <a:pathLst>
              <a:path w="10754862" h="2883209">
                <a:moveTo>
                  <a:pt x="0" y="0"/>
                </a:moveTo>
                <a:lnTo>
                  <a:pt x="10754862" y="0"/>
                </a:lnTo>
                <a:lnTo>
                  <a:pt x="10754862" y="2883209"/>
                </a:lnTo>
                <a:lnTo>
                  <a:pt x="0" y="28832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9872" r="-35421" b="-154133"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8605407" y="3747715"/>
            <a:ext cx="9397771" cy="3417268"/>
          </a:xfrm>
          <a:custGeom>
            <a:avLst/>
            <a:gdLst/>
            <a:ahLst/>
            <a:cxnLst/>
            <a:rect l="l" t="t" r="r" b="b"/>
            <a:pathLst>
              <a:path w="9397771" h="3417268">
                <a:moveTo>
                  <a:pt x="0" y="0"/>
                </a:moveTo>
                <a:lnTo>
                  <a:pt x="9397772" y="0"/>
                </a:lnTo>
                <a:lnTo>
                  <a:pt x="9397772" y="3417267"/>
                </a:lnTo>
                <a:lnTo>
                  <a:pt x="0" y="34172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35120" b="-10891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5299063" y="-175502"/>
            <a:ext cx="2988937" cy="570615"/>
          </a:xfrm>
          <a:custGeom>
            <a:avLst/>
            <a:gdLst/>
            <a:ahLst/>
            <a:cxnLst/>
            <a:rect l="l" t="t" r="r" b="b"/>
            <a:pathLst>
              <a:path w="2988937" h="570615">
                <a:moveTo>
                  <a:pt x="0" y="0"/>
                </a:moveTo>
                <a:lnTo>
                  <a:pt x="2988937" y="0"/>
                </a:lnTo>
                <a:lnTo>
                  <a:pt x="2988937" y="570615"/>
                </a:lnTo>
                <a:lnTo>
                  <a:pt x="0" y="5706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6804754" y="9074551"/>
            <a:ext cx="1715127" cy="1715127"/>
          </a:xfrm>
          <a:custGeom>
            <a:avLst/>
            <a:gdLst/>
            <a:ahLst/>
            <a:cxnLst/>
            <a:rect l="l" t="t" r="r" b="b"/>
            <a:pathLst>
              <a:path w="1715127" h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6922" y="3940831"/>
            <a:ext cx="4811783" cy="3171929"/>
            <a:chOff x="0" y="0"/>
            <a:chExt cx="6415711" cy="422923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6415711" cy="4229239"/>
              <a:chOff x="0" y="0"/>
              <a:chExt cx="1267301" cy="83540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267301" cy="835405"/>
              </a:xfrm>
              <a:custGeom>
                <a:avLst/>
                <a:gdLst/>
                <a:ahLst/>
                <a:cxnLst/>
                <a:rect l="l" t="t" r="r" b="b"/>
                <a:pathLst>
                  <a:path w="1267301" h="835405">
                    <a:moveTo>
                      <a:pt x="82056" y="0"/>
                    </a:moveTo>
                    <a:lnTo>
                      <a:pt x="1185245" y="0"/>
                    </a:lnTo>
                    <a:cubicBezTo>
                      <a:pt x="1207007" y="0"/>
                      <a:pt x="1227879" y="8645"/>
                      <a:pt x="1243267" y="24034"/>
                    </a:cubicBezTo>
                    <a:cubicBezTo>
                      <a:pt x="1258656" y="39422"/>
                      <a:pt x="1267301" y="60294"/>
                      <a:pt x="1267301" y="82056"/>
                    </a:cubicBezTo>
                    <a:lnTo>
                      <a:pt x="1267301" y="753349"/>
                    </a:lnTo>
                    <a:cubicBezTo>
                      <a:pt x="1267301" y="798667"/>
                      <a:pt x="1230563" y="835405"/>
                      <a:pt x="1185245" y="835405"/>
                    </a:cubicBezTo>
                    <a:lnTo>
                      <a:pt x="82056" y="835405"/>
                    </a:lnTo>
                    <a:cubicBezTo>
                      <a:pt x="36738" y="835405"/>
                      <a:pt x="0" y="798667"/>
                      <a:pt x="0" y="753349"/>
                    </a:cubicBezTo>
                    <a:lnTo>
                      <a:pt x="0" y="82056"/>
                    </a:lnTo>
                    <a:cubicBezTo>
                      <a:pt x="0" y="36738"/>
                      <a:pt x="36738" y="0"/>
                      <a:pt x="8205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267301" cy="87350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05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121642" y="647049"/>
              <a:ext cx="6189805" cy="674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61"/>
                </a:lnSpc>
                <a:spcBef>
                  <a:spcPct val="0"/>
                </a:spcBef>
              </a:pPr>
              <a:r>
                <a:rPr lang="en-US" sz="3087">
                  <a:solidFill>
                    <a:srgbClr val="000000"/>
                  </a:solidFill>
                  <a:latin typeface="DM Sans"/>
                </a:rPr>
                <a:t>OLAP Schema DWH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21642" y="1809820"/>
              <a:ext cx="6189805" cy="1568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93923" lvl="1" indent="-246962">
                <a:lnSpc>
                  <a:spcPts val="3157"/>
                </a:lnSpc>
                <a:buFont typeface="Arial"/>
                <a:buChar char="•"/>
              </a:pPr>
              <a:r>
                <a:rPr lang="en-US" sz="2287">
                  <a:solidFill>
                    <a:srgbClr val="000000"/>
                  </a:solidFill>
                  <a:latin typeface="DM Sans"/>
                </a:rPr>
                <a:t> Data warehousing centralizes data .</a:t>
              </a:r>
            </a:p>
            <a:p>
              <a:pPr algn="ctr">
                <a:lnSpc>
                  <a:spcPts val="3157"/>
                </a:lnSpc>
              </a:pPr>
              <a:r>
                <a:rPr lang="en-US" sz="2287">
                  <a:solidFill>
                    <a:srgbClr val="000000"/>
                  </a:solidFill>
                  <a:latin typeface="DM Sans"/>
                </a:rPr>
                <a:t>(Star Schema)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6473032" y="546290"/>
            <a:ext cx="11333507" cy="9194420"/>
          </a:xfrm>
          <a:custGeom>
            <a:avLst/>
            <a:gdLst/>
            <a:ahLst/>
            <a:cxnLst/>
            <a:rect l="l" t="t" r="r" b="b"/>
            <a:pathLst>
              <a:path w="11333507" h="9194420">
                <a:moveTo>
                  <a:pt x="0" y="0"/>
                </a:moveTo>
                <a:lnTo>
                  <a:pt x="11333507" y="0"/>
                </a:lnTo>
                <a:lnTo>
                  <a:pt x="11333507" y="9194420"/>
                </a:lnTo>
                <a:lnTo>
                  <a:pt x="0" y="9194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126" t="-769" r="-24558" b="-157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525" y="3899301"/>
            <a:ext cx="3903738" cy="2244428"/>
            <a:chOff x="0" y="0"/>
            <a:chExt cx="5204983" cy="2992571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5204983" cy="2992571"/>
              <a:chOff x="0" y="0"/>
              <a:chExt cx="1267301" cy="72862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267301" cy="728626"/>
              </a:xfrm>
              <a:custGeom>
                <a:avLst/>
                <a:gdLst/>
                <a:ahLst/>
                <a:cxnLst/>
                <a:rect l="l" t="t" r="r" b="b"/>
                <a:pathLst>
                  <a:path w="1267301" h="728626">
                    <a:moveTo>
                      <a:pt x="82056" y="0"/>
                    </a:moveTo>
                    <a:lnTo>
                      <a:pt x="1185245" y="0"/>
                    </a:lnTo>
                    <a:cubicBezTo>
                      <a:pt x="1207007" y="0"/>
                      <a:pt x="1227879" y="8645"/>
                      <a:pt x="1243267" y="24034"/>
                    </a:cubicBezTo>
                    <a:cubicBezTo>
                      <a:pt x="1258656" y="39422"/>
                      <a:pt x="1267301" y="60294"/>
                      <a:pt x="1267301" y="82056"/>
                    </a:cubicBezTo>
                    <a:lnTo>
                      <a:pt x="1267301" y="646570"/>
                    </a:lnTo>
                    <a:cubicBezTo>
                      <a:pt x="1267301" y="691888"/>
                      <a:pt x="1230563" y="728626"/>
                      <a:pt x="1185245" y="728626"/>
                    </a:cubicBezTo>
                    <a:lnTo>
                      <a:pt x="82056" y="728626"/>
                    </a:lnTo>
                    <a:cubicBezTo>
                      <a:pt x="60294" y="728626"/>
                      <a:pt x="39422" y="719981"/>
                      <a:pt x="24034" y="704592"/>
                    </a:cubicBezTo>
                    <a:cubicBezTo>
                      <a:pt x="8645" y="689204"/>
                      <a:pt x="0" y="668332"/>
                      <a:pt x="0" y="646570"/>
                    </a:cubicBezTo>
                    <a:lnTo>
                      <a:pt x="0" y="82056"/>
                    </a:lnTo>
                    <a:cubicBezTo>
                      <a:pt x="0" y="36738"/>
                      <a:pt x="36738" y="0"/>
                      <a:pt x="8205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267301" cy="76672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05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98686" y="523682"/>
              <a:ext cx="5021709" cy="548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56"/>
                </a:lnSpc>
                <a:spcBef>
                  <a:spcPct val="0"/>
                </a:spcBef>
              </a:pPr>
              <a:r>
                <a:rPr lang="en-US" sz="2505">
                  <a:solidFill>
                    <a:srgbClr val="000000"/>
                  </a:solidFill>
                  <a:latin typeface="DM Sans"/>
                </a:rPr>
                <a:t> SSAS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98686" y="1470618"/>
              <a:ext cx="5021709" cy="8316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00714" lvl="1" indent="-200357">
                <a:lnSpc>
                  <a:spcPts val="2561"/>
                </a:lnSpc>
                <a:buFont typeface="Arial"/>
                <a:buChar char="•"/>
              </a:pPr>
              <a:r>
                <a:rPr lang="en-US" sz="1856">
                  <a:solidFill>
                    <a:srgbClr val="000000"/>
                  </a:solidFill>
                  <a:latin typeface="DM Sans"/>
                </a:rPr>
                <a:t> Enable Multidimensional analysis with Cubes.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4136547" y="515634"/>
            <a:ext cx="13790731" cy="8977225"/>
          </a:xfrm>
          <a:custGeom>
            <a:avLst/>
            <a:gdLst/>
            <a:ahLst/>
            <a:cxnLst/>
            <a:rect l="l" t="t" r="r" b="b"/>
            <a:pathLst>
              <a:path w="13790731" h="8977225">
                <a:moveTo>
                  <a:pt x="0" y="0"/>
                </a:moveTo>
                <a:lnTo>
                  <a:pt x="13790731" y="0"/>
                </a:lnTo>
                <a:lnTo>
                  <a:pt x="13790731" y="8977225"/>
                </a:lnTo>
                <a:lnTo>
                  <a:pt x="0" y="8977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37" r="-23324" b="-23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-295175" y="863050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168</Words>
  <Application>Microsoft Office PowerPoint</Application>
  <PresentationFormat>Custom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Arial</vt:lpstr>
      <vt:lpstr>Now Bold</vt:lpstr>
      <vt:lpstr>DM Sans Bold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Presented by: Olivia Wilson</dc:title>
  <cp:lastModifiedBy>Mohamed Taher</cp:lastModifiedBy>
  <cp:revision>2</cp:revision>
  <dcterms:created xsi:type="dcterms:W3CDTF">2006-08-16T00:00:00Z</dcterms:created>
  <dcterms:modified xsi:type="dcterms:W3CDTF">2023-10-23T21:55:46Z</dcterms:modified>
  <dc:identifier>DAFyFt1d9yE</dc:identifier>
</cp:coreProperties>
</file>

<file path=docProps/thumbnail.jpeg>
</file>